
<file path=[Content_Types].xml><?xml version="1.0" encoding="utf-8"?>
<Types xmlns="http://schemas.openxmlformats.org/package/2006/content-types">
  <Default Extension="xml" ContentType="application/xml"/>
  <Default Extension="tif" ContentType="image/tif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7"/>
  </p:notesMasterIdLst>
  <p:sldIdLst>
    <p:sldId id="256" r:id="rId3"/>
    <p:sldId id="257" r:id="rId4"/>
    <p:sldId id="258" r:id="rId5"/>
    <p:sldId id="259" r:id="rId6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12" d="100"/>
          <a:sy n="112" d="100"/>
        </p:scale>
        <p:origin x="18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/Relationships>
</file>

<file path=ppt/media/image1.png>
</file>

<file path=ppt/media/image2.png>
</file>

<file path=ppt/media/image3.tif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9C71FC8B-116F-4778-A049-16C19576B4BE}" type="slidenum"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C748ABB5-5B42-4356-8851-00DE58B36931}" type="slidenum"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1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771D341-746D-46B8-BC13-F694E169D757}" type="slidenum"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2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706FBB6-4D19-408E-AE09-F48948ABAE7C}" type="slidenum"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3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4278240" y="10156680"/>
            <a:ext cx="3279240" cy="533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DF40F88-A597-495C-AA10-A9308298BF1F}" type="slidenum"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4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8000" cy="48114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912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3280" y="4057560"/>
            <a:ext cx="906912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052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0520" y="405756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3280" y="405756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912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912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1400" y="1768320"/>
            <a:ext cx="5492880" cy="43826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1400" y="1768320"/>
            <a:ext cx="5492880" cy="4382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503280" y="1768320"/>
            <a:ext cx="9069120" cy="4382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912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548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150520" y="1768320"/>
            <a:ext cx="442548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503280" y="301680"/>
            <a:ext cx="9069120" cy="5842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03280" y="405756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0520" y="1768320"/>
            <a:ext cx="442548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3280" y="1768320"/>
            <a:ext cx="9069120" cy="4382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548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052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150520" y="405756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15052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03280" y="4057560"/>
            <a:ext cx="906912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912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03280" y="4057560"/>
            <a:ext cx="906912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15052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5150520" y="405756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503280" y="405756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912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912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2291400" y="1768320"/>
            <a:ext cx="5492880" cy="438264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2291400" y="1768320"/>
            <a:ext cx="5492880" cy="4382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912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548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0520" y="1768320"/>
            <a:ext cx="442548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3280" y="301680"/>
            <a:ext cx="9069120" cy="5842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3280" y="405756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0520" y="1768320"/>
            <a:ext cx="442548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5480" cy="438264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052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0520" y="405756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0520" y="1768320"/>
            <a:ext cx="442548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3280" y="4057560"/>
            <a:ext cx="9069120" cy="20901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Click to edit Master title style</a:t>
            </a:r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503280" y="6886440"/>
            <a:ext cx="2346120" cy="5187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448080" y="6886440"/>
            <a:ext cx="3193560" cy="5187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7227720" y="6886440"/>
            <a:ext cx="2346120" cy="51876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F2E94C92-C735-4E6B-87B8-8BB816B6E3EA}" type="slidenum"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‹#›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Click to edit Master title style</a:t>
            </a:r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9120" cy="4382640"/>
          </a:xfrm>
          <a:prstGeom prst="rect">
            <a:avLst/>
          </a:prstGeom>
        </p:spPr>
        <p:txBody>
          <a:bodyPr lIns="0" tIns="2844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Click to edit the outline text format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Second Outline Level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Third Outline Level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Fourth Outline Level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Fifth Outline Level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Sixth Outline Level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</a:pPr>
            <a:r>
              <a:rPr lang="en-GB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Seventh Outline LevelClick to edit Master text styles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GB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Second level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GB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Third level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GB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Fourth level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GB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Fifth level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503280" y="6886440"/>
            <a:ext cx="2346120" cy="5187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448080" y="6886440"/>
            <a:ext cx="3193560" cy="51876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7227720" y="6886440"/>
            <a:ext cx="2346120" cy="518760"/>
          </a:xfrm>
          <a:prstGeom prst="rect">
            <a:avLst/>
          </a:prstGeom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fld id="{83AB7985-2FFD-49B0-ADC4-056DCA710894}" type="slidenum"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‹#›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www.neuroml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503280" y="1474920"/>
            <a:ext cx="9070560" cy="1261800"/>
          </a:xfrm>
          <a:prstGeom prst="rect">
            <a:avLst/>
          </a:prstGeom>
          <a:noFill/>
          <a:ln>
            <a:noFill/>
          </a:ln>
        </p:spPr>
        <p:txBody>
          <a:bodyPr lIns="0" tIns="39240" rIns="0" bIns="0" anchor="ctr"/>
          <a:lstStyle/>
          <a:p>
            <a:pPr algn="ctr">
              <a:lnSpc>
                <a:spcPct val="100000"/>
              </a:lnSpc>
            </a:pPr>
            <a:r>
              <a:rPr lang="en-GB" sz="4400" b="0" strike="noStrike" spc="-1">
                <a:solidFill>
                  <a:srgbClr val="8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NeuroML</a:t>
            </a:r>
            <a:endParaRPr lang="en-GB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TextShape 2"/>
          <p:cNvSpPr txBox="1"/>
          <p:nvPr/>
        </p:nvSpPr>
        <p:spPr>
          <a:xfrm>
            <a:off x="503280" y="3059280"/>
            <a:ext cx="9070560" cy="649080"/>
          </a:xfrm>
          <a:prstGeom prst="rect">
            <a:avLst/>
          </a:prstGeom>
          <a:noFill/>
          <a:ln>
            <a:noFill/>
          </a:ln>
        </p:spPr>
        <p:txBody>
          <a:bodyPr lIns="0" tIns="28440" rIns="0" bIns="0" anchor="ctr"/>
          <a:lstStyle/>
          <a:p>
            <a:pPr algn="ctr">
              <a:lnSpc>
                <a:spcPct val="100000"/>
              </a:lnSpc>
            </a:pPr>
            <a:r>
              <a:rPr lang="en-GB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  <a:hlinkClick r:id="rId3"/>
              </a:rPr>
              <a:t>http://www.neuroml.org</a:t>
            </a:r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216000" y="7020000"/>
            <a:ext cx="2879280" cy="39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5640" rIns="0" bIns="0" anchor="ctr"/>
          <a:lstStyle/>
          <a:p>
            <a:pPr>
              <a:lnSpc>
                <a:spcPct val="93000"/>
              </a:lnSpc>
            </a:pPr>
            <a:r>
              <a:rPr lang="en-GB" sz="1800" b="1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Neuroinformatics tutorial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4"/>
          <p:cNvSpPr/>
          <p:nvPr/>
        </p:nvSpPr>
        <p:spPr>
          <a:xfrm>
            <a:off x="1296000" y="4932000"/>
            <a:ext cx="7488000" cy="1250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60840" rIns="90000" bIns="45000"/>
          <a:lstStyle/>
          <a:p>
            <a:pPr algn="just">
              <a:lnSpc>
                <a:spcPct val="93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NeuroML is a language for expressing models in computational neuroscience in a simulator independent, standardised format. It can express models from integrate and fire cells to complex networks of multicompartmental neurons.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Line 5"/>
          <p:cNvSpPr/>
          <p:nvPr/>
        </p:nvSpPr>
        <p:spPr>
          <a:xfrm>
            <a:off x="0" y="6927840"/>
            <a:ext cx="10080360" cy="360"/>
          </a:xfrm>
          <a:prstGeom prst="line">
            <a:avLst/>
          </a:prstGeom>
          <a:ln w="15840">
            <a:solidFill>
              <a:schemeClr val="bg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" name="CustomShape 6"/>
          <p:cNvSpPr/>
          <p:nvPr/>
        </p:nvSpPr>
        <p:spPr>
          <a:xfrm>
            <a:off x="6985080" y="7020000"/>
            <a:ext cx="2879280" cy="396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5640" rIns="0" bIns="0" anchor="ctr"/>
          <a:lstStyle/>
          <a:p>
            <a:pPr algn="r">
              <a:lnSpc>
                <a:spcPct val="93000"/>
              </a:lnSpc>
            </a:pPr>
            <a:r>
              <a:rPr lang="en-GB" sz="180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1.5 Model sharing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87640" y="467640"/>
            <a:ext cx="5040360" cy="6768360"/>
          </a:xfrm>
          <a:prstGeom prst="rect">
            <a:avLst/>
          </a:prstGeom>
          <a:noFill/>
          <a:ln>
            <a:noFill/>
          </a:ln>
        </p:spPr>
        <p:txBody>
          <a:bodyPr lIns="0" tIns="28440" rIns="0" bIns="0"/>
          <a:lstStyle/>
          <a:p>
            <a:pPr marL="343080" indent="-342720">
              <a:lnSpc>
                <a:spcPct val="93000"/>
              </a:lnSpc>
            </a:pPr>
            <a:r>
              <a:rPr lang="en-GB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Standardised XML language for computational </a:t>
            </a:r>
            <a:r>
              <a:rPr lang="en-GB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neuroscience</a:t>
            </a:r>
          </a:p>
          <a:p>
            <a:pPr marL="343080" indent="-342720">
              <a:lnSpc>
                <a:spcPct val="93000"/>
              </a:lnSpc>
            </a:pPr>
            <a:endParaRPr lang="en-GB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93000"/>
              </a:lnSpc>
            </a:pPr>
            <a:r>
              <a:rPr lang="en-GB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Version 1.x allowed specification of:</a:t>
            </a:r>
            <a:endParaRPr lang="en-GB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93000"/>
              </a:lnSpc>
            </a:pPr>
            <a:r>
              <a:rPr lang="en-GB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	</a:t>
            </a:r>
            <a:r>
              <a:rPr lang="en-GB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-	Detailed neuronal morphologies</a:t>
            </a:r>
            <a:endParaRPr lang="en-GB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93000"/>
              </a:lnSpc>
            </a:pPr>
            <a:r>
              <a:rPr lang="en-GB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	-	Ion channels</a:t>
            </a:r>
            <a:endParaRPr lang="en-GB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93000"/>
              </a:lnSpc>
            </a:pPr>
            <a:r>
              <a:rPr lang="en-GB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	-	Synapses</a:t>
            </a:r>
            <a:endParaRPr lang="en-GB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93000"/>
              </a:lnSpc>
            </a:pPr>
            <a:r>
              <a:rPr lang="en-GB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	-	3D network </a:t>
            </a:r>
            <a:r>
              <a:rPr lang="en-GB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structure</a:t>
            </a:r>
          </a:p>
          <a:p>
            <a:pPr marL="343080" indent="-342720">
              <a:lnSpc>
                <a:spcPct val="93000"/>
              </a:lnSpc>
            </a:pPr>
            <a:endParaRPr lang="en-GB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Noto Sans CJK SC Regular"/>
            </a:endParaRPr>
          </a:p>
          <a:p>
            <a:pPr marL="343080" indent="-342720">
              <a:lnSpc>
                <a:spcPct val="93000"/>
              </a:lnSpc>
            </a:pPr>
            <a:r>
              <a:rPr lang="en-GB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Version 2 in active development</a:t>
            </a:r>
          </a:p>
          <a:p>
            <a:pPr marL="343080" indent="-342720">
              <a:lnSpc>
                <a:spcPct val="93000"/>
              </a:lnSpc>
            </a:pPr>
            <a:r>
              <a:rPr lang="en-GB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	</a:t>
            </a:r>
            <a:r>
              <a:rPr lang="en-GB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- 	Greater range of models</a:t>
            </a:r>
          </a:p>
          <a:p>
            <a:pPr marL="343080" indent="-342720">
              <a:lnSpc>
                <a:spcPct val="93000"/>
              </a:lnSpc>
            </a:pPr>
            <a:r>
              <a:rPr lang="en-GB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	</a:t>
            </a:r>
            <a:r>
              <a:rPr lang="en-GB" sz="2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-	Easier to extend </a:t>
            </a:r>
            <a:endParaRPr lang="en-GB" sz="2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Noto Sans CJK SC Regular"/>
            </a:endParaRPr>
          </a:p>
          <a:p>
            <a:pPr marL="343080" indent="-342720">
              <a:lnSpc>
                <a:spcPct val="93000"/>
              </a:lnSpc>
            </a:pPr>
            <a:endParaRPr lang="en-GB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93000"/>
              </a:lnSpc>
            </a:pPr>
            <a:r>
              <a:rPr lang="en-GB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30+ simulators/applications/ databases/libraries support </a:t>
            </a:r>
            <a:r>
              <a:rPr lang="en-GB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NeuroML</a:t>
            </a:r>
            <a:endParaRPr lang="en-GB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5599800" y="251280"/>
            <a:ext cx="1800000" cy="1872000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/>
          <a:lstStyle/>
          <a:p>
            <a:pPr algn="ctr">
              <a:lnSpc>
                <a:spcPct val="93000"/>
              </a:lnSpc>
            </a:pPr>
            <a:r>
              <a:rPr lang="en-GB" sz="1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Simulators</a:t>
            </a:r>
          </a:p>
          <a:p>
            <a:pPr algn="ctr">
              <a:lnSpc>
                <a:spcPct val="93000"/>
              </a:lnSpc>
            </a:pPr>
            <a:endParaRPr lang="en-GB" sz="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NEURON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GENESIS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MOOSE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Brian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7868160" y="683640"/>
            <a:ext cx="2040480" cy="129564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/>
          <a:lstStyle/>
          <a:p>
            <a:pPr lvl="0" algn="ctr">
              <a:lnSpc>
                <a:spcPct val="93000"/>
              </a:lnSpc>
            </a:pPr>
            <a:r>
              <a:rPr lang="en-GB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Noto Sans CJK SC Regular"/>
              </a:rPr>
              <a:t>Interoperability</a:t>
            </a:r>
            <a:endParaRPr lang="en-GB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Noto Sans CJK SC Regular"/>
            </a:endParaRPr>
          </a:p>
          <a:p>
            <a:pPr algn="ctr">
              <a:lnSpc>
                <a:spcPct val="93000"/>
              </a:lnSpc>
            </a:pPr>
            <a:endParaRPr lang="en-GB" sz="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PyNN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neuroConstruct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5328000" y="2510820"/>
            <a:ext cx="1800000" cy="1601640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/>
          <a:lstStyle/>
          <a:p>
            <a:pPr algn="ctr">
              <a:lnSpc>
                <a:spcPct val="93000"/>
              </a:lnSpc>
            </a:pPr>
            <a:r>
              <a:rPr lang="en-GB" sz="1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Initiatives</a:t>
            </a:r>
          </a:p>
          <a:p>
            <a:pPr algn="ctr">
              <a:lnSpc>
                <a:spcPct val="93000"/>
              </a:lnSpc>
            </a:pPr>
            <a:endParaRPr lang="en-GB" sz="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OpenWorm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Open Source Brain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7829640" y="2666430"/>
            <a:ext cx="2016000" cy="219600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/>
          <a:lstStyle/>
          <a:p>
            <a:pPr algn="ctr">
              <a:lnSpc>
                <a:spcPct val="93000"/>
              </a:lnSpc>
            </a:pPr>
            <a:r>
              <a:rPr lang="en-GB" sz="1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Databases</a:t>
            </a:r>
          </a:p>
          <a:p>
            <a:pPr algn="ctr">
              <a:lnSpc>
                <a:spcPct val="93000"/>
              </a:lnSpc>
            </a:pPr>
            <a:endParaRPr lang="en-GB" sz="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Channelpedia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BBP NMC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NeuroMorpho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Allen Institute Cell Types DB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6"/>
          <p:cNvSpPr/>
          <p:nvPr/>
        </p:nvSpPr>
        <p:spPr>
          <a:xfrm>
            <a:off x="5527800" y="4500000"/>
            <a:ext cx="2102040" cy="2085480"/>
          </a:xfrm>
          <a:prstGeom prst="roundRect">
            <a:avLst>
              <a:gd name="adj" fmla="val 16667"/>
            </a:avLst>
          </a:prstGeom>
          <a:solidFill>
            <a:srgbClr val="FB7CF7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/>
        </p:style>
        <p:txBody>
          <a:bodyPr/>
          <a:lstStyle/>
          <a:p>
            <a:pPr algn="ctr">
              <a:lnSpc>
                <a:spcPct val="93000"/>
              </a:lnSpc>
            </a:pPr>
            <a:r>
              <a:rPr lang="en-GB" sz="1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Morphological analysis/ </a:t>
            </a:r>
            <a:r>
              <a:rPr lang="en-GB" sz="1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generation</a:t>
            </a:r>
          </a:p>
          <a:p>
            <a:pPr algn="ctr">
              <a:lnSpc>
                <a:spcPct val="93000"/>
              </a:lnSpc>
            </a:pPr>
            <a:endParaRPr lang="en-GB" sz="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Cx3D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TREES Toolbox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3000"/>
              </a:lnSpc>
            </a:pPr>
            <a:r>
              <a:rPr lang="en-GB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Noto Sans CJK SC Regular"/>
              </a:rPr>
              <a:t>NeuGen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40" y="6495472"/>
            <a:ext cx="2627010" cy="8383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1"/>
          <p:cNvPicPr/>
          <p:nvPr/>
        </p:nvPicPr>
        <p:blipFill>
          <a:blip r:embed="rId3"/>
          <a:stretch/>
        </p:blipFill>
        <p:spPr>
          <a:xfrm>
            <a:off x="54720" y="348840"/>
            <a:ext cx="9970560" cy="6861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1"/>
          <p:cNvPicPr/>
          <p:nvPr/>
        </p:nvPicPr>
        <p:blipFill>
          <a:blip r:embed="rId3"/>
          <a:stretch/>
        </p:blipFill>
        <p:spPr>
          <a:xfrm>
            <a:off x="54720" y="348840"/>
            <a:ext cx="9970560" cy="6861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Words>90</Words>
  <Application>Microsoft Macintosh PowerPoint</Application>
  <PresentationFormat>Custom</PresentationFormat>
  <Paragraphs>47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DejaVu Sans</vt:lpstr>
      <vt:lpstr>Noto Sans CJK SC Regular</vt:lpstr>
      <vt:lpstr>Symbol</vt:lpstr>
      <vt:lpstr>Times New Roman</vt:lpstr>
      <vt:lpstr>Wingdings</vt:lpstr>
      <vt:lpstr>Arial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&lt;Your resource title&gt;</dc:title>
  <dc:subject/>
  <dc:creator/>
  <dc:description/>
  <cp:lastModifiedBy>Microsoft Office User</cp:lastModifiedBy>
  <cp:revision>21</cp:revision>
  <cp:lastPrinted>1601-01-01T00:00:00Z</cp:lastPrinted>
  <dcterms:created xsi:type="dcterms:W3CDTF">2017-05-31T14:58:21Z</dcterms:created>
  <dcterms:modified xsi:type="dcterms:W3CDTF">2017-07-15T07:51:56Z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15.0033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4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4</vt:i4>
  </property>
</Properties>
</file>